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6858000" cy="9144000"/>
  <p:embeddedFontLst>
    <p:embeddedFont>
      <p:font typeface="Josefin Sans" panose="020B0604020202020204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-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2a4f6c82d0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2a4f6c82d0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a4f6c82d09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a4f6c82d09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a4f6c82d09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a4f6c82d09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a4f6c82d09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a4f6c82d09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f463db2c8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f463db2c8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The scheme builds towards automaticity </a:t>
            </a:r>
            <a:endParaRPr sz="1400">
              <a:solidFill>
                <a:srgbClr val="595959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endParaRPr sz="1400">
              <a:solidFill>
                <a:srgbClr val="595959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Enabling the children to form letters correctly without having to think how to form them.</a:t>
            </a:r>
            <a:endParaRPr sz="1400">
              <a:solidFill>
                <a:srgbClr val="595959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endParaRPr sz="1400">
              <a:solidFill>
                <a:srgbClr val="595959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r>
              <a:rPr lang="en-GB" sz="1400">
                <a:solidFill>
                  <a:srgbClr val="595959"/>
                </a:solidFill>
              </a:rPr>
              <a:t>Freeing up space in their conscious working brain. </a:t>
            </a:r>
            <a:endParaRPr sz="1400">
              <a:solidFill>
                <a:srgbClr val="595959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Char char="●"/>
            </a:pPr>
            <a:endParaRPr sz="14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a4f6c82d0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a4f6c82d09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a4f6c82d09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a4f6c82d09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rgbClr val="595959"/>
                </a:solidFill>
              </a:rPr>
              <a:t>You need to be strong to write</a:t>
            </a:r>
            <a:r>
              <a:rPr lang="en-GB" sz="6400" b="1">
                <a:solidFill>
                  <a:srgbClr val="595959"/>
                </a:solidFill>
              </a:rPr>
              <a:t> </a:t>
            </a:r>
            <a:r>
              <a:rPr lang="en-GB" sz="1200" b="1">
                <a:solidFill>
                  <a:srgbClr val="595959"/>
                </a:solidFill>
              </a:rPr>
              <a:t>  </a:t>
            </a:r>
            <a:endParaRPr sz="6400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Pelvic girdle strength</a:t>
            </a: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Shoulder Girdle strength</a:t>
            </a: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Forearm and wrist</a:t>
            </a: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Hand and finger</a:t>
            </a: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595959"/>
                </a:solidFill>
              </a:rPr>
              <a:t>All contribute to dexterity and manipulation</a:t>
            </a: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33af24926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33af24926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Incorporate throughout the school day eg lining up in penguin, sitting in bear, kneeing in meerkat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a4f6c82d09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a4f6c82d09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85% of school day pupils hold their pencils on average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3bf0100ea0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3bf0100ea0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595959"/>
                </a:solidFill>
              </a:rPr>
              <a:t>The monkeys and the tree help to form the letters giving precise start and finish points </a:t>
            </a:r>
            <a:endParaRPr sz="1000" b="1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595959"/>
                </a:solidFill>
              </a:rPr>
              <a:t>It helps pupils to assess detect and correct their errors</a:t>
            </a:r>
            <a:endParaRPr sz="1000" b="1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595959"/>
                </a:solidFill>
              </a:rPr>
              <a:t>Teach moves - up down slide flick </a:t>
            </a:r>
            <a:endParaRPr sz="1000" b="1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595959"/>
                </a:solidFill>
              </a:rPr>
              <a:t>Teachers always model letters using the tree making sure to use the tree and a ground line </a:t>
            </a:r>
            <a:endParaRPr sz="1000" b="1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54" b="1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1">
                <a:solidFill>
                  <a:srgbClr val="595959"/>
                </a:solidFill>
              </a:rPr>
              <a:t>In summary:</a:t>
            </a:r>
            <a:endParaRPr sz="1200" b="1">
              <a:solidFill>
                <a:srgbClr val="595959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 b="1">
                <a:solidFill>
                  <a:srgbClr val="595959"/>
                </a:solidFill>
              </a:rPr>
              <a:t>The tree symbol is the prompt for formation, orientation, grounding and heights of letters. </a:t>
            </a:r>
            <a:endParaRPr sz="1200" b="1">
              <a:solidFill>
                <a:srgbClr val="595959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e638b37673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e638b37673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2fd9d6f96e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32fd9d6f96e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3cee215a5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3cee215a59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3bf0100ea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33bf0100ea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3e88a1bc14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3e88a1bc14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2fd9d6f96e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2fd9d6f96e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2fd9d6f96e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2fd9d6f96e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53725" y="106213"/>
            <a:ext cx="954725" cy="95472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075450" y="37050"/>
            <a:ext cx="4882200" cy="7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Merley First School</a:t>
            </a:r>
            <a:r>
              <a:rPr lang="en-GB" sz="18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sz="18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050" y="2571750"/>
            <a:ext cx="8390025" cy="243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72825" y="965849"/>
            <a:ext cx="3198325" cy="126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550" y="106213"/>
            <a:ext cx="954725" cy="95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The why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ctrTitle"/>
          </p:nvPr>
        </p:nvSpPr>
        <p:spPr>
          <a:xfrm>
            <a:off x="0" y="65800"/>
            <a:ext cx="6543900" cy="75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Why Kinetic Letters?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69" name="Google Shape;69;p15"/>
          <p:cNvSpPr txBox="1">
            <a:spLocks noGrp="1"/>
          </p:cNvSpPr>
          <p:nvPr>
            <p:ph type="subTitle" idx="1"/>
          </p:nvPr>
        </p:nvSpPr>
        <p:spPr>
          <a:xfrm>
            <a:off x="145775" y="820900"/>
            <a:ext cx="8520600" cy="360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Kinetic Letters aims is to make handwriting </a:t>
            </a:r>
            <a:r>
              <a:rPr lang="en-GB" sz="10000" b="1" u="sng">
                <a:latin typeface="Josefin Sans"/>
                <a:ea typeface="Josefin Sans"/>
                <a:cs typeface="Josefin Sans"/>
                <a:sym typeface="Josefin Sans"/>
              </a:rPr>
              <a:t>automatic </a:t>
            </a: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(without thinking) therefore allowing children’s writing focus to be on the</a:t>
            </a:r>
            <a:r>
              <a:rPr lang="en-GB" sz="10000" b="1"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lang="en-GB" sz="10000" b="1" u="sng">
                <a:latin typeface="Josefin Sans"/>
                <a:ea typeface="Josefin Sans"/>
                <a:cs typeface="Josefin Sans"/>
                <a:sym typeface="Josefin Sans"/>
              </a:rPr>
              <a:t>content </a:t>
            </a: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rather than handwriting as they progress through school.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endParaRPr sz="44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It is a systematic, rapidly progressive sensory programme built upon child development principles.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endParaRPr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10000">
                <a:latin typeface="Josefin Sans"/>
                <a:ea typeface="Josefin Sans"/>
                <a:cs typeface="Josefin Sans"/>
                <a:sym typeface="Josefin Sans"/>
              </a:rPr>
              <a:t>Margarate Williamson, the founder of KL comes from a child development, occupational therapy and teaching background. </a:t>
            </a:r>
            <a:endParaRPr sz="100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/>
        </p:nvSpPr>
        <p:spPr>
          <a:xfrm>
            <a:off x="52800" y="124325"/>
            <a:ext cx="9231300" cy="51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It deserves quality curriculum time, since in order to master this </a:t>
            </a:r>
            <a:r>
              <a:rPr lang="en-GB" sz="2500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complex interaction of cognitive and motor skills</a:t>
            </a:r>
            <a:r>
              <a:rPr lang="en-GB" sz="2500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, pupils need careful, </a:t>
            </a:r>
            <a:r>
              <a:rPr lang="en-GB" sz="2500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systematic teaching</a:t>
            </a:r>
            <a:r>
              <a:rPr lang="en-GB" sz="2500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 of the skills involved, and the time to practise them.</a:t>
            </a:r>
            <a:endParaRPr sz="2500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In addition to promoting automaticity, psychological research confirms that handwriting </a:t>
            </a:r>
            <a:r>
              <a:rPr lang="en-GB" sz="2500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actually develops connectivity patterns in the brain</a:t>
            </a:r>
            <a:r>
              <a:rPr lang="en-GB" sz="2500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, producing </a:t>
            </a:r>
            <a:r>
              <a:rPr lang="en-GB" sz="2500">
                <a:solidFill>
                  <a:srgbClr val="333333"/>
                </a:solidFill>
                <a:highlight>
                  <a:srgbClr val="CFE2F3"/>
                </a:highlight>
                <a:latin typeface="Josefin Sans"/>
                <a:ea typeface="Josefin Sans"/>
                <a:cs typeface="Josefin Sans"/>
                <a:sym typeface="Josefin Sans"/>
              </a:rPr>
              <a:t>optimal conditions for learning</a:t>
            </a:r>
            <a:r>
              <a:rPr lang="en-GB" sz="2500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. </a:t>
            </a:r>
            <a:endParaRPr sz="2500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333333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And the physical dexterity acquired through handwriting helps pupils with handling tools and typing.’</a:t>
            </a:r>
            <a:endParaRPr sz="2500">
              <a:solidFill>
                <a:srgbClr val="333333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Our aim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>
            <a:spLocks noGrp="1"/>
          </p:cNvSpPr>
          <p:nvPr>
            <p:ph type="ctrTitle"/>
          </p:nvPr>
        </p:nvSpPr>
        <p:spPr>
          <a:xfrm>
            <a:off x="-544300" y="0"/>
            <a:ext cx="5868900" cy="63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b="1">
                <a:latin typeface="Josefin Sans"/>
                <a:ea typeface="Josefin Sans"/>
                <a:cs typeface="Josefin Sans"/>
                <a:sym typeface="Josefin Sans"/>
              </a:rPr>
              <a:t>Overview of Programme</a:t>
            </a:r>
            <a:endParaRPr sz="2500" b="1"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85" name="Google Shape;85;p18"/>
          <p:cNvSpPr txBox="1">
            <a:spLocks noGrp="1"/>
          </p:cNvSpPr>
          <p:nvPr>
            <p:ph type="subTitle" idx="1"/>
          </p:nvPr>
        </p:nvSpPr>
        <p:spPr>
          <a:xfrm>
            <a:off x="37700" y="550550"/>
            <a:ext cx="8794500" cy="45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The programme has 4 main threads - 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FF0000"/>
                </a:solidFill>
                <a:latin typeface="Josefin Sans"/>
                <a:ea typeface="Josefin Sans"/>
                <a:cs typeface="Josefin Sans"/>
                <a:sym typeface="Josefin Sans"/>
              </a:rPr>
              <a:t>•Red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– making bodies stronger (this is ongoing)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38761D"/>
                </a:solidFill>
                <a:latin typeface="Josefin Sans"/>
                <a:ea typeface="Josefin Sans"/>
                <a:cs typeface="Josefin Sans"/>
                <a:sym typeface="Josefin Sans"/>
              </a:rPr>
              <a:t>•Green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–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holding a pencil correctly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BF9000"/>
                </a:solidFill>
                <a:latin typeface="Josefin Sans"/>
                <a:ea typeface="Josefin Sans"/>
                <a:cs typeface="Josefin Sans"/>
                <a:sym typeface="Josefin Sans"/>
              </a:rPr>
              <a:t>•Yellow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 –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 letter formation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>
                <a:solidFill>
                  <a:srgbClr val="0000FF"/>
                </a:solidFill>
                <a:latin typeface="Josefin Sans"/>
                <a:ea typeface="Josefin Sans"/>
                <a:cs typeface="Josefin Sans"/>
                <a:sym typeface="Josefin Sans"/>
              </a:rPr>
              <a:t>•Blue </a:t>
            </a:r>
            <a:r>
              <a:rPr lang="en-GB" sz="17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– </a:t>
            </a:r>
            <a:r>
              <a:rPr lang="en-GB" sz="1700">
                <a:latin typeface="Josefin Sans"/>
                <a:ea typeface="Josefin Sans"/>
                <a:cs typeface="Josefin Sans"/>
                <a:sym typeface="Josefin Sans"/>
              </a:rPr>
              <a:t>writing with fluency (speed)</a:t>
            </a:r>
            <a:endParaRPr sz="17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>
                <a:latin typeface="Josefin Sans"/>
                <a:ea typeface="Josefin Sans"/>
                <a:cs typeface="Josefin Sans"/>
                <a:sym typeface="Josefin Sans"/>
              </a:rPr>
              <a:t>   </a:t>
            </a:r>
            <a:endParaRPr sz="19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The 4 threads come together to enable children to develop legible handwriting that is produced quickly and automatically.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Developing automaticity is central to the Kinetic Letters programme.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>
                <a:latin typeface="Josefin Sans"/>
                <a:ea typeface="Josefin Sans"/>
                <a:cs typeface="Josefin Sans"/>
                <a:sym typeface="Josefin Sans"/>
              </a:rPr>
              <a:t>Making handwriting a valuable tool and impacting every curriculum area. </a:t>
            </a:r>
            <a:endParaRPr sz="15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03624" y="631500"/>
            <a:ext cx="3683950" cy="226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/>
        </p:nvSpPr>
        <p:spPr>
          <a:xfrm>
            <a:off x="138300" y="31200"/>
            <a:ext cx="8867400" cy="49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25" b="1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</a:t>
            </a:r>
            <a:r>
              <a:rPr lang="en-GB" sz="1225" b="1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rogressive programme </a:t>
            </a:r>
            <a:endParaRPr sz="1225" b="1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Beginning in Reception and finishing in Year 6.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Handwriting families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Interventions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225" b="1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Daily structured lesson </a:t>
            </a:r>
            <a:endParaRPr sz="1225" b="1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Lessons last approx 20 mins.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Lessons follow a structure 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Structures in routines within the lessons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225" b="1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Multisensory </a:t>
            </a: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                                                                                                                                      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Rhymes and songs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Different body positions to ensure correct posture  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Puppets! Monkey and Turtle!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Stories!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225" b="1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Fully Resourced</a:t>
            </a:r>
            <a:endParaRPr sz="1225" b="1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Physical and digital resources.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Handbook for each class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Activities for children with additional needs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457200" lvl="0" indent="-306387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25"/>
              <a:buFont typeface="Josefin Sans"/>
              <a:buChar char="●"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A full suite of resources to support teaching eg: whiteboards with lines   </a:t>
            </a:r>
            <a:endParaRPr sz="12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2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r>
              <a:rPr lang="en-GB" sz="1125">
                <a:solidFill>
                  <a:srgbClr val="595959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sz="1125">
              <a:solidFill>
                <a:srgbClr val="595959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625" b="1">
              <a:solidFill>
                <a:srgbClr val="595959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>
            <a:spLocks noGrp="1"/>
          </p:cNvSpPr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Handwriting requires more than just hand and muscles. </a:t>
            </a:r>
            <a:endParaRPr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97" name="Google Shape;97;p20"/>
          <p:cNvSpPr txBox="1">
            <a:spLocks noGrp="1"/>
          </p:cNvSpPr>
          <p:nvPr>
            <p:ph type="body" idx="1"/>
          </p:nvPr>
        </p:nvSpPr>
        <p:spPr>
          <a:xfrm>
            <a:off x="82375" y="497250"/>
            <a:ext cx="8520600" cy="46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34290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core muscles</a:t>
            </a:r>
            <a:r>
              <a:rPr lang="en-GB" sz="2800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 </a:t>
            </a:r>
            <a:endParaRPr sz="2800">
              <a:solidFill>
                <a:srgbClr val="3C78D8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marL="34290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shoulder muscles </a:t>
            </a:r>
            <a:endParaRPr sz="2800" b="1">
              <a:solidFill>
                <a:srgbClr val="3C78D8"/>
              </a:solidFill>
              <a:highlight>
                <a:srgbClr val="FFF2CC"/>
              </a:highlight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rgbClr val="3C78D8"/>
                </a:solidFill>
                <a:highlight>
                  <a:srgbClr val="FFF2CC"/>
                </a:highlight>
                <a:latin typeface="Josefin Sans"/>
                <a:ea typeface="Josefin Sans"/>
                <a:cs typeface="Josefin Sans"/>
                <a:sym typeface="Josefin Sans"/>
              </a:rPr>
              <a:t>Strong wrists</a:t>
            </a:r>
            <a:r>
              <a:rPr lang="en-GB" sz="2800" b="1">
                <a:solidFill>
                  <a:srgbClr val="3C78D8"/>
                </a:solidFill>
                <a:highlight>
                  <a:srgbClr val="FFF2CC"/>
                </a:highlight>
              </a:rPr>
              <a:t> </a:t>
            </a:r>
            <a:endParaRPr sz="2800">
              <a:solidFill>
                <a:srgbClr val="3C78D8"/>
              </a:solidFill>
              <a:highlight>
                <a:srgbClr val="FFF2CC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8" name="Google Shape;9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07875" y="1700200"/>
            <a:ext cx="4715225" cy="3225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4" name="Google Shape;10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6300" y="168000"/>
            <a:ext cx="8891274" cy="487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2"/>
          <p:cNvSpPr txBox="1"/>
          <p:nvPr/>
        </p:nvSpPr>
        <p:spPr>
          <a:xfrm>
            <a:off x="249550" y="45280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Holding the pencil</a:t>
            </a:r>
            <a:endParaRPr sz="28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pic>
        <p:nvPicPr>
          <p:cNvPr id="110" name="Google Shape;11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80050" y="1152254"/>
            <a:ext cx="5636325" cy="2756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2"/>
          <p:cNvSpPr txBox="1"/>
          <p:nvPr/>
        </p:nvSpPr>
        <p:spPr>
          <a:xfrm>
            <a:off x="6320025" y="4396875"/>
            <a:ext cx="23982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12" name="Google Shape;112;p22"/>
          <p:cNvSpPr txBox="1"/>
          <p:nvPr/>
        </p:nvSpPr>
        <p:spPr>
          <a:xfrm>
            <a:off x="6199350" y="4080125"/>
            <a:ext cx="3507000" cy="28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9900FF"/>
                </a:solidFill>
                <a:latin typeface="Josefin Sans"/>
                <a:ea typeface="Josefin Sans"/>
                <a:cs typeface="Josefin Sans"/>
                <a:sym typeface="Josefin Sans"/>
              </a:rPr>
              <a:t>Pencil workout!</a:t>
            </a:r>
            <a:endParaRPr sz="2000">
              <a:solidFill>
                <a:srgbClr val="9900FF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Example of tree and line guides</a:t>
            </a:r>
            <a:endParaRPr/>
          </a:p>
        </p:txBody>
      </p:sp>
      <p:pic>
        <p:nvPicPr>
          <p:cNvPr id="118" name="Google Shape;11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1328025" y="309876"/>
            <a:ext cx="3629650" cy="533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3"/>
          <p:cNvPicPr preferRelativeResize="0"/>
          <p:nvPr/>
        </p:nvPicPr>
        <p:blipFill rotWithShape="1">
          <a:blip r:embed="rId4">
            <a:alphaModFix/>
          </a:blip>
          <a:srcRect r="75460"/>
          <a:stretch/>
        </p:blipFill>
        <p:spPr>
          <a:xfrm>
            <a:off x="6132950" y="1164025"/>
            <a:ext cx="2600200" cy="362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 txBox="1">
            <a:spLocks noGrp="1"/>
          </p:cNvSpPr>
          <p:nvPr>
            <p:ph type="title"/>
          </p:nvPr>
        </p:nvSpPr>
        <p:spPr>
          <a:xfrm>
            <a:off x="0" y="0"/>
            <a:ext cx="9042600" cy="505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 </a:t>
            </a:r>
            <a:r>
              <a:rPr lang="en-GB" sz="2000" b="1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Letter Families</a:t>
            </a:r>
            <a:endParaRPr sz="2000" b="1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Lower case letter formation is taught within letter families. 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Six letter families - each family has a story - each letter family share features which help with accurate and rapid learning.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Stories help memory and recall. </a:t>
            </a:r>
            <a:endParaRPr sz="1600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44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Each family has a feature which </a:t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44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rPr>
              <a:t>creates rapid learning.</a:t>
            </a: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44">
              <a:solidFill>
                <a:schemeClr val="dk2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  <p:pic>
        <p:nvPicPr>
          <p:cNvPr id="125" name="Google Shape;12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87525" y="61550"/>
            <a:ext cx="2755050" cy="111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92700" y="2258925"/>
            <a:ext cx="5130751" cy="2671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5"/>
          <p:cNvSpPr txBox="1">
            <a:spLocks noGrp="1"/>
          </p:cNvSpPr>
          <p:nvPr>
            <p:ph type="title"/>
          </p:nvPr>
        </p:nvSpPr>
        <p:spPr>
          <a:xfrm>
            <a:off x="55275" y="302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B5394"/>
                </a:solidFill>
                <a:latin typeface="Josefin Sans"/>
                <a:ea typeface="Josefin Sans"/>
                <a:cs typeface="Josefin Sans"/>
                <a:sym typeface="Josefin Sans"/>
              </a:rPr>
              <a:t>Impact</a:t>
            </a:r>
            <a:endParaRPr>
              <a:solidFill>
                <a:srgbClr val="0B5394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32" name="Google Shape;132;p25"/>
          <p:cNvSpPr txBox="1">
            <a:spLocks noGrp="1"/>
          </p:cNvSpPr>
          <p:nvPr>
            <p:ph type="body" idx="1"/>
          </p:nvPr>
        </p:nvSpPr>
        <p:spPr>
          <a:xfrm>
            <a:off x="0" y="5038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So far we had seen huge improvements in the children's letter formation, grounding and general writing stamina.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The children know the structure of the lessons, the letters rhymes, positions and families.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  <a:p>
            <a:pPr marL="0" lvl="0" indent="0" algn="l" rtl="0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400">
                <a:latin typeface="Josefin Sans"/>
                <a:ea typeface="Josefin Sans"/>
                <a:cs typeface="Josefin Sans"/>
                <a:sym typeface="Josefin Sans"/>
              </a:rPr>
              <a:t>They are also engaged - it has been commented on by outside professionals how engaged the children are in KL lessons.</a:t>
            </a:r>
            <a:endParaRPr sz="2400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Reception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38" name="Google Shape;138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9" name="Google Shape;13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3525" y="1230868"/>
            <a:ext cx="8418775" cy="30836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title"/>
          </p:nvPr>
        </p:nvSpPr>
        <p:spPr>
          <a:xfrm>
            <a:off x="172700" y="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Year 1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45" name="Google Shape;145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6" name="Google Shape;14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658625" y="-85926"/>
            <a:ext cx="3230725" cy="4547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4667124" y="-1"/>
            <a:ext cx="416517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8"/>
          <p:cNvSpPr txBox="1">
            <a:spLocks noGrp="1"/>
          </p:cNvSpPr>
          <p:nvPr>
            <p:ph type="title"/>
          </p:nvPr>
        </p:nvSpPr>
        <p:spPr>
          <a:xfrm>
            <a:off x="172700" y="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Josefin Sans"/>
                <a:ea typeface="Josefin Sans"/>
                <a:cs typeface="Josefin Sans"/>
                <a:sym typeface="Josefin Sans"/>
              </a:rPr>
              <a:t>Year 1 Writing</a:t>
            </a:r>
            <a:endParaRPr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153" name="Google Shape;153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4" name="Google Shape;15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821713" y="-76312"/>
            <a:ext cx="3262225" cy="4560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86275" y="-85925"/>
            <a:ext cx="4357725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1" name="Google Shape;16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3157949" y="-5475"/>
            <a:ext cx="5980576" cy="5991525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3" name="Google Shape;163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829588" y="-739112"/>
            <a:ext cx="3288225" cy="4841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body" idx="1"/>
          </p:nvPr>
        </p:nvSpPr>
        <p:spPr>
          <a:xfrm>
            <a:off x="311700" y="12128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0" name="Google Shape;17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-295056" y="295075"/>
            <a:ext cx="4715904" cy="4125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627084">
            <a:off x="4134335" y="217039"/>
            <a:ext cx="5340629" cy="42281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622</Words>
  <Application>Microsoft Office PowerPoint</Application>
  <PresentationFormat>On-screen Show (16:9)</PresentationFormat>
  <Paragraphs>90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Josefin Sans</vt:lpstr>
      <vt:lpstr>Arial</vt:lpstr>
      <vt:lpstr>Simple Light</vt:lpstr>
      <vt:lpstr>PowerPoint Presentation</vt:lpstr>
      <vt:lpstr>The why</vt:lpstr>
      <vt:lpstr>Why Kinetic Letters?</vt:lpstr>
      <vt:lpstr>PowerPoint Presentation</vt:lpstr>
      <vt:lpstr>Our aim</vt:lpstr>
      <vt:lpstr>Overview of Programme</vt:lpstr>
      <vt:lpstr>PowerPoint Presentation</vt:lpstr>
      <vt:lpstr>Handwriting requires more than just hand and muscles. </vt:lpstr>
      <vt:lpstr>PowerPoint Presentation</vt:lpstr>
      <vt:lpstr>PowerPoint Presentation</vt:lpstr>
      <vt:lpstr>Example of tree and line guides</vt:lpstr>
      <vt:lpstr> Letter Families  Lower case letter formation is taught within letter families.    Six letter families - each family has a story - each letter family share features which help with accurate and rapid learning.  Stories help memory and recall.   Each family has a feature which  creates rapid learning.  </vt:lpstr>
      <vt:lpstr>Impact</vt:lpstr>
      <vt:lpstr>Reception Writing</vt:lpstr>
      <vt:lpstr>Year 1 Writing</vt:lpstr>
      <vt:lpstr>Year 1 Writing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Rebecca Baldwin</cp:lastModifiedBy>
  <cp:revision>1</cp:revision>
  <dcterms:modified xsi:type="dcterms:W3CDTF">2025-03-13T16:21:25Z</dcterms:modified>
</cp:coreProperties>
</file>